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5" r:id="rId8"/>
    <p:sldId id="263" r:id="rId9"/>
    <p:sldId id="266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54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808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25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55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5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577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39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909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7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427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060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B3826-0359-451C-83EE-4157A29625CC}" type="datetimeFigureOut">
              <a:rPr lang="de-DE" smtClean="0"/>
              <a:t>29.02.2024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94B95-97FB-4DD2-B685-2A4EC8AD94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05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Die Oberstufe im G 9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/>
              <a:t>Konsequenzen für die Wahl der Fremdsprache Spanisch (spätbeginnend)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6812" y="623945"/>
            <a:ext cx="2961905" cy="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69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922789"/>
            <a:ext cx="10343626" cy="746620"/>
          </a:xfrm>
        </p:spPr>
        <p:txBody>
          <a:bodyPr>
            <a:normAutofit/>
          </a:bodyPr>
          <a:lstStyle/>
          <a:p>
            <a:r>
              <a:rPr lang="de-DE" sz="3600" b="1" dirty="0"/>
              <a:t>Allgemeine Informationen zur Wahl von „Spanisch spät“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001794"/>
            <a:ext cx="10514901" cy="4684232"/>
          </a:xfrm>
        </p:spPr>
        <p:txBody>
          <a:bodyPr/>
          <a:lstStyle/>
          <a:p>
            <a:r>
              <a:rPr lang="de-DE" dirty="0"/>
              <a:t>Spanisch spätbeginnend hat nicht den gleichen Status wie der einer fortgeführten Fremdsprache </a:t>
            </a:r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=&gt; Auswirkungen für die Substitution</a:t>
            </a:r>
          </a:p>
          <a:p>
            <a:r>
              <a:rPr lang="de-DE" dirty="0"/>
              <a:t>Belegungspflicht für drei Jahre (11./ 12./ 13. </a:t>
            </a:r>
            <a:r>
              <a:rPr lang="de-DE" dirty="0" err="1"/>
              <a:t>Jgst</a:t>
            </a:r>
            <a:r>
              <a:rPr lang="de-DE" dirty="0"/>
              <a:t>.)</a:t>
            </a:r>
          </a:p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Schulwechsel in der Qualifikationsstufe nur an eine Schule, die Spanisch spät anbietet.</a:t>
            </a:r>
          </a:p>
          <a:p>
            <a:r>
              <a:rPr lang="de-DE" dirty="0"/>
              <a:t>In der Q-Phase  muss die spätbeginnende </a:t>
            </a:r>
            <a:r>
              <a:rPr lang="de-DE" b="1" u="sng" dirty="0"/>
              <a:t>vier Semester </a:t>
            </a:r>
            <a:r>
              <a:rPr lang="de-DE" dirty="0"/>
              <a:t>belegt und </a:t>
            </a:r>
            <a:r>
              <a:rPr lang="de-DE" b="1" u="sng" dirty="0"/>
              <a:t>drei Semester </a:t>
            </a:r>
            <a:r>
              <a:rPr lang="de-DE" b="1" dirty="0"/>
              <a:t>eingebracht </a:t>
            </a:r>
            <a:r>
              <a:rPr lang="de-DE" dirty="0"/>
              <a:t>werden.</a:t>
            </a:r>
          </a:p>
          <a:p>
            <a:r>
              <a:rPr lang="de-DE" dirty="0"/>
              <a:t>Spanisch kann nur als </a:t>
            </a:r>
            <a:r>
              <a:rPr lang="de-DE" b="1" dirty="0"/>
              <a:t>mündliches Abiturfach </a:t>
            </a:r>
            <a:r>
              <a:rPr lang="de-DE" dirty="0"/>
              <a:t>gewählt werden.</a:t>
            </a:r>
          </a:p>
          <a:p>
            <a:r>
              <a:rPr lang="de-DE" dirty="0"/>
              <a:t>Die Note steht im Abiturzeugnis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2489" y="168404"/>
            <a:ext cx="2961905" cy="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223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315" y="81364"/>
            <a:ext cx="9023035" cy="6776636"/>
          </a:xfrm>
          <a:prstGeom prst="rect">
            <a:avLst/>
          </a:prstGeom>
        </p:spPr>
      </p:pic>
      <p:sp>
        <p:nvSpPr>
          <p:cNvPr id="5" name="Pfeil: nach links 4">
            <a:extLst>
              <a:ext uri="{FF2B5EF4-FFF2-40B4-BE49-F238E27FC236}">
                <a16:creationId xmlns:a16="http://schemas.microsoft.com/office/drawing/2014/main" id="{25B7DE1B-4C88-EB7B-B9C1-2416AEC27939}"/>
              </a:ext>
            </a:extLst>
          </p:cNvPr>
          <p:cNvSpPr/>
          <p:nvPr/>
        </p:nvSpPr>
        <p:spPr>
          <a:xfrm>
            <a:off x="7396480" y="3164882"/>
            <a:ext cx="2092960" cy="609600"/>
          </a:xfrm>
          <a:prstGeom prst="lef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rgbClr val="FF0000"/>
                </a:solidFill>
              </a:rPr>
              <a:t>Profilbildung</a:t>
            </a:r>
          </a:p>
        </p:txBody>
      </p:sp>
    </p:spTree>
    <p:extLst>
      <p:ext uri="{BB962C8B-B14F-4D97-AF65-F5344CB8AC3E}">
        <p14:creationId xmlns:p14="http://schemas.microsoft.com/office/powerpoint/2010/main" val="283378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/>
              <a:t>Profilwahl in der Neuen Oberstufe (</a:t>
            </a:r>
            <a:r>
              <a:rPr lang="de-DE" sz="3600" b="1" dirty="0" err="1"/>
              <a:t>PuLst</a:t>
            </a:r>
            <a:r>
              <a:rPr lang="de-DE" sz="3600" b="1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Individuelle Wahl eines Leistungsfachs und W-Seminar mit Leitfach</a:t>
            </a:r>
          </a:p>
          <a:p>
            <a:r>
              <a:rPr lang="de-DE" dirty="0"/>
              <a:t>Entscheidung für ein sprachliches </a:t>
            </a:r>
            <a:r>
              <a:rPr lang="de-DE" i="1" u="sng" dirty="0"/>
              <a:t>oder</a:t>
            </a:r>
            <a:r>
              <a:rPr lang="de-DE" dirty="0"/>
              <a:t> naturwissenschaftliches Profil</a:t>
            </a:r>
          </a:p>
          <a:p>
            <a:r>
              <a:rPr lang="de-DE" dirty="0"/>
              <a:t>Sprachliches Profil: Wahl einer </a:t>
            </a:r>
            <a:r>
              <a:rPr lang="de-DE" b="1" dirty="0"/>
              <a:t>zweiten</a:t>
            </a:r>
            <a:r>
              <a:rPr lang="de-DE" dirty="0"/>
              <a:t> Fremdsprache</a:t>
            </a:r>
          </a:p>
          <a:p>
            <a:r>
              <a:rPr lang="de-DE" dirty="0"/>
              <a:t>Naturwissenschaftliches Profil: Wahl einer </a:t>
            </a:r>
            <a:r>
              <a:rPr lang="de-DE" b="1" dirty="0"/>
              <a:t>zweiten</a:t>
            </a:r>
            <a:r>
              <a:rPr lang="de-DE" dirty="0"/>
              <a:t> Naturwissenschaft</a:t>
            </a:r>
          </a:p>
          <a:p>
            <a:r>
              <a:rPr lang="de-DE" dirty="0">
                <a:solidFill>
                  <a:srgbClr val="FF0000"/>
                </a:solidFill>
              </a:rPr>
              <a:t>Mit der Wahl der Fremdsprache in der 11. </a:t>
            </a:r>
            <a:r>
              <a:rPr lang="de-DE" dirty="0" err="1">
                <a:solidFill>
                  <a:srgbClr val="FF0000"/>
                </a:solidFill>
              </a:rPr>
              <a:t>Jgst</a:t>
            </a:r>
            <a:r>
              <a:rPr lang="de-DE" dirty="0">
                <a:solidFill>
                  <a:srgbClr val="FF0000"/>
                </a:solidFill>
              </a:rPr>
              <a:t>. für Spanisch spätbeginnend legt sich der Schüler für das </a:t>
            </a:r>
            <a:r>
              <a:rPr lang="de-DE" u="sng" dirty="0">
                <a:solidFill>
                  <a:srgbClr val="FF0000"/>
                </a:solidFill>
              </a:rPr>
              <a:t>sprachliche Profil in der Oberstufe </a:t>
            </a:r>
            <a:r>
              <a:rPr lang="de-DE" dirty="0">
                <a:solidFill>
                  <a:srgbClr val="FF0000"/>
                </a:solidFill>
              </a:rPr>
              <a:t>fest.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428" y="401014"/>
            <a:ext cx="2961905" cy="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896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315" y="0"/>
            <a:ext cx="91313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835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882" y="0"/>
            <a:ext cx="9228236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162650" y="2852257"/>
            <a:ext cx="5989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Spanisch spät kann nicht als Leistungsfach gewählt werden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892492" y="4806892"/>
            <a:ext cx="5025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Keine Einschränkung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194495" y="6149130"/>
            <a:ext cx="621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Abitur in zwei Fremdsprachen möglich, Spanisch mündlich</a:t>
            </a:r>
          </a:p>
        </p:txBody>
      </p:sp>
    </p:spTree>
    <p:extLst>
      <p:ext uri="{BB962C8B-B14F-4D97-AF65-F5344CB8AC3E}">
        <p14:creationId xmlns:p14="http://schemas.microsoft.com/office/powerpoint/2010/main" val="311194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dirty="0"/>
              <a:t>Weitere Einschränkungen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Für das sprachliche Profil:</a:t>
            </a:r>
          </a:p>
          <a:p>
            <a:r>
              <a:rPr lang="de-DE" dirty="0"/>
              <a:t>Die Schüler und Schülerinnen können in Q 12 einen Vertiefungskurs im Fach Deutsch wählen, womit sie in der 12. </a:t>
            </a:r>
            <a:r>
              <a:rPr lang="de-DE" dirty="0" err="1"/>
              <a:t>Jgst</a:t>
            </a:r>
            <a:r>
              <a:rPr lang="de-DE" dirty="0"/>
              <a:t>. eine um </a:t>
            </a:r>
            <a:r>
              <a:rPr lang="de-DE" u="sng" dirty="0"/>
              <a:t>zwei Stunden erhöhte Stundenanzahl </a:t>
            </a:r>
            <a:r>
              <a:rPr lang="de-DE" dirty="0"/>
              <a:t>haben. </a:t>
            </a:r>
          </a:p>
          <a:p>
            <a:r>
              <a:rPr lang="de-DE" dirty="0"/>
              <a:t>In der Q 13 können sie dann ihre Stundenzahl verringern, da sie die zweite Fremdsprache nicht mehr belegen müssen</a:t>
            </a:r>
          </a:p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Mit Spanisch spät ist diese Stundenreduzierung nicht möglich, da die Belegungspflicht in der Oberstufe auf vier Semester festgelegt ist.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981" y="365125"/>
            <a:ext cx="2961905" cy="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98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923" y="0"/>
            <a:ext cx="9049820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447876" y="3716323"/>
            <a:ext cx="6316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Nicht möglich, da Spanisch spät nicht als fortgeführte FS zählt!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221372" y="6098796"/>
            <a:ext cx="7835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Nicht möglich wegen der Festlegung auf das sprachliche Profil! Gilt für </a:t>
            </a:r>
            <a:r>
              <a:rPr lang="de-DE" b="1" u="sng" dirty="0">
                <a:solidFill>
                  <a:schemeClr val="accent2">
                    <a:lumMod val="75000"/>
                  </a:schemeClr>
                </a:solidFill>
              </a:rPr>
              <a:t>alle</a:t>
            </a:r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 Schüler, die das sprachliche Profil wählen.</a:t>
            </a:r>
          </a:p>
        </p:txBody>
      </p:sp>
    </p:spTree>
    <p:extLst>
      <p:ext uri="{BB962C8B-B14F-4D97-AF65-F5344CB8AC3E}">
        <p14:creationId xmlns:p14="http://schemas.microsoft.com/office/powerpoint/2010/main" val="2971798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1662" y="176168"/>
            <a:ext cx="2961905" cy="90476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1088" y="500062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b="1" dirty="0"/>
              <a:t>Fazit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Für Schüler und Schülerinnen, die </a:t>
            </a:r>
            <a:r>
              <a:rPr lang="de-DE" b="1" i="1" dirty="0"/>
              <a:t>sprachlich interessiert </a:t>
            </a:r>
            <a:r>
              <a:rPr lang="de-DE" dirty="0"/>
              <a:t>und </a:t>
            </a:r>
            <a:r>
              <a:rPr lang="de-DE" b="1" i="1" dirty="0"/>
              <a:t>begabt</a:t>
            </a:r>
            <a:r>
              <a:rPr lang="de-DE" dirty="0"/>
              <a:t> sind, ist die Festlegung auf ein sprachliches Profil kein Problem und </a:t>
            </a:r>
            <a:r>
              <a:rPr lang="de-DE" b="1" i="1" dirty="0">
                <a:solidFill>
                  <a:schemeClr val="accent6">
                    <a:lumMod val="75000"/>
                  </a:schemeClr>
                </a:solidFill>
              </a:rPr>
              <a:t>insgesamt als empfehlenswert </a:t>
            </a:r>
            <a:r>
              <a:rPr lang="de-DE" dirty="0"/>
              <a:t>anzusehen</a:t>
            </a:r>
          </a:p>
          <a:p>
            <a:r>
              <a:rPr lang="de-DE" b="1" i="1" dirty="0">
                <a:solidFill>
                  <a:schemeClr val="accent6">
                    <a:lumMod val="75000"/>
                  </a:schemeClr>
                </a:solidFill>
              </a:rPr>
              <a:t>Große Zukunftschancen </a:t>
            </a:r>
            <a:r>
              <a:rPr lang="de-DE" dirty="0"/>
              <a:t>durch eine weitere moderne Fremdsprache</a:t>
            </a:r>
          </a:p>
          <a:p>
            <a:r>
              <a:rPr lang="de-DE" b="1" dirty="0">
                <a:solidFill>
                  <a:srgbClr val="FF0000"/>
                </a:solidFill>
              </a:rPr>
              <a:t>Probleme</a:t>
            </a:r>
            <a:r>
              <a:rPr lang="de-DE" dirty="0"/>
              <a:t>: Einschränkung der Flexibilität der neuen gymnasialen Oberstufe in Bezug auf Stundenreduzierung oder Substitution von Deutsch als Abiturfach</a:t>
            </a:r>
          </a:p>
          <a:p>
            <a:r>
              <a:rPr lang="de-DE" b="1" dirty="0">
                <a:solidFill>
                  <a:srgbClr val="FF0000"/>
                </a:solidFill>
              </a:rPr>
              <a:t>Für Schüler und Schülerinnen, die sprachliche Schwächen haben, ist die Wahl nicht zu empfehlen.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b="1" dirty="0"/>
              <a:t>Bei der Wahl für eine spätbeginnende FS muss die Motivation hinterfragt werden!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0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Breitbild</PresentationFormat>
  <Paragraphs>32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</vt:lpstr>
      <vt:lpstr>Die Oberstufe im G 9</vt:lpstr>
      <vt:lpstr>Allgemeine Informationen zur Wahl von „Spanisch spät“</vt:lpstr>
      <vt:lpstr>PowerPoint-Präsentation</vt:lpstr>
      <vt:lpstr>Profilwahl in der Neuen Oberstufe (PuLst)</vt:lpstr>
      <vt:lpstr>PowerPoint-Präsentation</vt:lpstr>
      <vt:lpstr>PowerPoint-Präsentation</vt:lpstr>
      <vt:lpstr>Weitere Einschränkungen</vt:lpstr>
      <vt:lpstr>PowerPoint-Präsentation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Oberstufe im G 9</dc:title>
  <dc:creator>Sabine Kuhn</dc:creator>
  <cp:lastModifiedBy>Sabine Kuhn</cp:lastModifiedBy>
  <cp:revision>18</cp:revision>
  <dcterms:created xsi:type="dcterms:W3CDTF">2023-02-27T08:52:01Z</dcterms:created>
  <dcterms:modified xsi:type="dcterms:W3CDTF">2024-02-29T16:32:45Z</dcterms:modified>
</cp:coreProperties>
</file>